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Corbel"/>
      <p:regular r:id="rId52"/>
      <p:bold r:id="rId53"/>
      <p:italic r:id="rId54"/>
      <p:boldItalic r:id="rId55"/>
    </p:embeddedFont>
    <p:embeddedFont>
      <p:font typeface="Old Standard TT"/>
      <p:regular r:id="rId56"/>
      <p:bold r:id="rId57"/>
      <p: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Corbel-bold.fntdata"/><Relationship Id="rId52" Type="http://schemas.openxmlformats.org/officeDocument/2006/relationships/font" Target="fonts/Corbel-regular.fntdata"/><Relationship Id="rId11" Type="http://schemas.openxmlformats.org/officeDocument/2006/relationships/slide" Target="slides/slide6.xml"/><Relationship Id="rId55" Type="http://schemas.openxmlformats.org/officeDocument/2006/relationships/font" Target="fonts/Corbel-boldItalic.fntdata"/><Relationship Id="rId10" Type="http://schemas.openxmlformats.org/officeDocument/2006/relationships/slide" Target="slides/slide5.xml"/><Relationship Id="rId54" Type="http://schemas.openxmlformats.org/officeDocument/2006/relationships/font" Target="fonts/Corbel-italic.fntdata"/><Relationship Id="rId13" Type="http://schemas.openxmlformats.org/officeDocument/2006/relationships/slide" Target="slides/slide8.xml"/><Relationship Id="rId57" Type="http://schemas.openxmlformats.org/officeDocument/2006/relationships/font" Target="fonts/OldStandardTT-bold.fntdata"/><Relationship Id="rId12" Type="http://schemas.openxmlformats.org/officeDocument/2006/relationships/slide" Target="slides/slide7.xml"/><Relationship Id="rId56" Type="http://schemas.openxmlformats.org/officeDocument/2006/relationships/font" Target="fonts/OldStandardT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ldStandardT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9D%D0%B5%D0%B9%D1%80%D0%BE%D0%BD#/media/%D0%A4%D0%B0%D0%B9%D0%BB:Complete_neuron_cell_diagram_ru.sv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4f03d72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4f03d72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4f03d72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4f03d72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4f03d72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4f03d72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1e3a682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1e3a682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4f03d72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4f03d72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***Картинки из публичного датасета, авторским правом не защищены***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Искусственные нейронные сети были известны достаточно давно, но в компьютерном зрении были впервые успешно применены для задачи распознавания рукописных цифр в 1998 году Яном ЛеКуном. Постановка его задачи была такой. На вход компьютеру подавались чёрно-белые изображения цифр размера 8x8. Требовалось определить, что за цифра изображена на картинке. В распоряжении исследователя имелась обучающая выборка — набор размеченных примеров изображений, то есть изображений, для которых известны ответы. Требовалось построить алгоритм, который научился бы определять, к какому из десяти классов относится данное изображение.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рассуждать в терминах машинного обучения, то речь идёт о задаче классификации. Давайте вместе вспомним, что это такое.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4f03d72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4f03d72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вами пример простейшей нейронной сети — многослойного перцептрона. Мы решаем задачу классификации рукописных символов на десять классов. Признаками каждого изображения является таблица 8x8 с числовыми значениями яркости пикселей — всего 64 целых числа в промежутке от 0 до 255.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замечательная сетка будет состоять из четырёх слоёв: входного слоя, нейроны которого получают на вход признаки картинки (всего 64 нейрона), двух скрытых слоёв, в каждом из которых по 100 нейронов, и выходного слоя, нейроны которого соответствуют классам от 0 до 9. Все нейроны соседних слоёв будут связаны рёбрами.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нейроны передают по исходящим из них рёбрам свой входной сигнал. Каждый нейрон скрытых слоёв устроен ровно так, как мы описывали раньше. Ну а в каждом из выходных нейронов собирается некоторый сигнал с предыдущего слоя. Наша нейронная сеть относит объект к тому классу, у которого соответствующий нейрон будет иметь наибольшую величину сигнала.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для прикладных задач бывает нужно не просто угадать класс объекта, но и вычислить вероятность, с которой объект попадает в тот или иной класс. Поэтому часто к нейронной сети для задачи классификации добавляют ещё один слой, который преобразует числовые выходы сети в вероятности попадания в классы.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96522f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96522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4f03d72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4f03d72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78a2f6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78a2f6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78a2f67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78a2f67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78a2f6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78a2f6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1e3a682f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1e3a682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4f5feb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4f5feb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4f5feb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4f5feb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4f5feb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4f5feb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96522f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96522f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4f5feb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4f5feb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1e3a682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1e3a682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54f5feb8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54f5feb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4f5feb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4f5feb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4f5feb8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4f5feb8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1e3a682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1e3a682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1e3a682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1e3a682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4f03d7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4f03d7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 Картинка из википедии: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https://ru.wikipedia.org/wiki/%D0%9D%D0%B5%D0%B9%D1%80%D0%BE%D0%BD#/media/%D0%A4%D0%B0%D0%B9%D0%BB:Complete_neuron_cell_diagram_ru.svg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Вернёмся на секунду к нашему вопросу об искусственном интеллекте как модели интеллекта человека.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мы хотим получить искусственный интеллект, то один из способов это сделать — смоделировать деятельность мозга человека компьютерной программой. Давайте же построим математическую модель нейрона — примитивного элемента нашего с вами мозга.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Внутри нашего мозга между нейронами постоянно происходит передача специального вещества, называемого нейротрансмиттером. Каждый нейрон отвечает за определённое “событие”, происходящее в мозгу человека. Например, нейрон может активироваться тогда, когда человек видит перед собой кошку. Таким образом, нейроны — это информационные блоки нашего мозга.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 связывается с другими нейронами с помощью специальных отростков, которые называются аксонами и дендритами. Через дендриты в тело нейрона поступает химический сигнал от других нейронов, который способен накапливаться в теле нейрона. При накоплении достаточно большого заряда внутри тела нейрон “пробивается”: происходит выброс химического вещества по длинному отростку — аксону. Аксон же в свою очередь связан с другими дендритами, по которым сигнал передаётся к последующим нейронам.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теперь используем эту информацию для построения модели нейрона.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4f03d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4f03d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Будем описывать информацию внутри искусственной нейронной сети числами. В нейронах будут скапливаться числа, соответствующие количеству нейротрансмиттера в данном нейроне. Каждый нейрон нашей искусственной нейронной сети будет иметь несколько рёбер-входов от других нейронов. Рёбра нейрона будут взвешенными: каждое ребро имеет разную “проводимость химического сигнала”. Чтобы вычислить значение внутри нейрона, необходимо просуммировать с указанными весами выходные значения входных нейронов. Например, в данном случае нейрон имеет три входа с проводимостью одна вторая, один и одна десятая. Эти числа являются параметрами нейрона. Также у нейрона есть ещё один параметр — пороговое значение пробоя. При превышении этого порогового значения нейрон пробивает и сигнал переходит по выходному ребру к другим нейронам. В данном случае порог пробоя равен 10.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Далее, пусть сигналы входных нейронов равны соответственно 10, 7, 3 (как на картинке) Чтобы получить накопленное значение, мы вычисляем 10 * (одну вторую) плюс 7 на один плюс три на одну десятую. Выходит двенадцать целых три десятых. Это число превосходит 10, поэтому нейрон пробивается и информация уходит к другим нейронам.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будет выглядеть любой нейрон нашей нейронной сети. Давайте теперь посмотрим на нейронную сеть целиком.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4f03d72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4f03d72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4f03d72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4f03d72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56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5523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Лекция </a:t>
            </a:r>
            <a:r>
              <a:rPr lang="ru"/>
              <a:t>7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2604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Введение в нейронные сети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50" y="3339659"/>
            <a:ext cx="2567750" cy="164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изобразить логистическую регрессию?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180112"/>
            <a:ext cx="3062375" cy="20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85" y="3452925"/>
            <a:ext cx="247790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5">
            <a:alphaModFix/>
          </a:blip>
          <a:srcRect b="23864" l="23654" r="21550" t="24647"/>
          <a:stretch/>
        </p:blipFill>
        <p:spPr>
          <a:xfrm>
            <a:off x="4417903" y="1129963"/>
            <a:ext cx="4048625" cy="19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625" y="2027925"/>
            <a:ext cx="449400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907000" y="4358375"/>
            <a:ext cx="333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обучать?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0625" y="40377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нейронная сеть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распознавания рукописных цифр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Дано: чёрно-белое изображение 8x8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Определить: какая из цифр нарисована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Имеется: обучающая выборка размеченных изображений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21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сети, 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12" y="257175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1370502" y="902900"/>
            <a:ext cx="5638874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071575" y="3959125"/>
            <a:ext cx="3293400" cy="43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69" y="4391425"/>
            <a:ext cx="239188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>
            <a:stCxn id="196" idx="0"/>
          </p:cNvCxnSpPr>
          <p:nvPr/>
        </p:nvCxnSpPr>
        <p:spPr>
          <a:xfrm rot="10800000">
            <a:off x="3898709" y="3976525"/>
            <a:ext cx="174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15825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Немного истории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 нейрона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Полносвязная нейронная 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нейронных сетей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Стохастический градиентный спуск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Алгоритм Back-Propagation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4430125" y="4110813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499" y="4549588"/>
            <a:ext cx="64484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1063" y="4114071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977300" y="1744725"/>
            <a:ext cx="1443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 = 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510025" y="102870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бинарной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10025" y="26098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многоклассовой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22336" r="0" t="0"/>
          <a:stretch/>
        </p:blipFill>
        <p:spPr>
          <a:xfrm>
            <a:off x="2135200" y="1609175"/>
            <a:ext cx="3925899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01" y="3427587"/>
            <a:ext cx="2182001" cy="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977300" y="3463825"/>
            <a:ext cx="191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=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 общем случае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MSE в случае задачи регрессии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градиентный спуск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1037625"/>
            <a:ext cx="85206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пример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24" y="236070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Напоминание: правило дифференцирования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2" name="Google Shape;322;p44"/>
          <p:cNvCxnSpPr>
            <a:stCxn id="317" idx="6"/>
            <a:endCxn id="319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44"/>
          <p:cNvCxnSpPr>
            <a:stCxn id="317" idx="5"/>
            <a:endCxn id="320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4" name="Google Shape;324;p44"/>
          <p:cNvCxnSpPr>
            <a:stCxn id="318" idx="6"/>
            <a:endCxn id="320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5" name="Google Shape;325;p44"/>
          <p:cNvCxnSpPr>
            <a:stCxn id="318" idx="7"/>
            <a:endCxn id="319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6" name="Google Shape;326;p44"/>
          <p:cNvCxnSpPr>
            <a:stCxn id="319" idx="6"/>
            <a:endCxn id="321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44"/>
          <p:cNvCxnSpPr>
            <a:stCxn id="320" idx="6"/>
            <a:endCxn id="321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8" name="Google Shape;328;p44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7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6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Напоминание: правило дифференцирования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1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1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363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51" name="Google Shape;351;p45"/>
          <p:cNvCxnSpPr>
            <a:stCxn id="346" idx="6"/>
            <a:endCxn id="348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2" name="Google Shape;352;p45"/>
          <p:cNvCxnSpPr>
            <a:stCxn id="346" idx="5"/>
            <a:endCxn id="349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3" name="Google Shape;353;p45"/>
          <p:cNvCxnSpPr>
            <a:stCxn id="347" idx="6"/>
            <a:endCxn id="349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4" name="Google Shape;354;p45"/>
          <p:cNvCxnSpPr>
            <a:stCxn id="347" idx="7"/>
            <a:endCxn id="348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5" name="Google Shape;355;p45"/>
          <p:cNvCxnSpPr>
            <a:stCxn id="348" idx="6"/>
            <a:endCxn id="350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6" name="Google Shape;356;p45"/>
          <p:cNvCxnSpPr>
            <a:stCxn id="349" idx="6"/>
            <a:endCxn id="350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7" name="Google Shape;357;p45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26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глубоких производных</a:t>
            </a:r>
            <a:endParaRPr/>
          </a:p>
        </p:txBody>
      </p:sp>
      <p:grpSp>
        <p:nvGrpSpPr>
          <p:cNvPr id="371" name="Google Shape;371;p46"/>
          <p:cNvGrpSpPr/>
          <p:nvPr/>
        </p:nvGrpSpPr>
        <p:grpSpPr>
          <a:xfrm>
            <a:off x="1502376" y="1198364"/>
            <a:ext cx="5737915" cy="1360860"/>
            <a:chOff x="135763" y="333367"/>
            <a:chExt cx="4597320" cy="889800"/>
          </a:xfrm>
        </p:grpSpPr>
        <p:sp>
          <p:nvSpPr>
            <p:cNvPr id="372" name="Google Shape;372;p4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9" name="Google Shape;389;p46"/>
          <p:cNvSpPr txBox="1"/>
          <p:nvPr/>
        </p:nvSpPr>
        <p:spPr>
          <a:xfrm>
            <a:off x="14227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6933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40128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54512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7995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30500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44883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58653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71170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7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0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34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34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86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0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54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39248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1533651" y="3425714"/>
            <a:ext cx="5737915" cy="1360860"/>
            <a:chOff x="135763" y="333367"/>
            <a:chExt cx="4597320" cy="889800"/>
          </a:xfrm>
        </p:grpSpPr>
        <p:sp>
          <p:nvSpPr>
            <p:cNvPr id="414" name="Google Shape;414;p4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47"/>
          <p:cNvSpPr txBox="1"/>
          <p:nvPr/>
        </p:nvSpPr>
        <p:spPr>
          <a:xfrm>
            <a:off x="14539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432" name="Google Shape;432;p47"/>
          <p:cNvSpPr txBox="1"/>
          <p:nvPr/>
        </p:nvSpPr>
        <p:spPr>
          <a:xfrm>
            <a:off x="27246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3" name="Google Shape;433;p47"/>
          <p:cNvSpPr txBox="1"/>
          <p:nvPr/>
        </p:nvSpPr>
        <p:spPr>
          <a:xfrm>
            <a:off x="40440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54825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18308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0813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45196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58966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71483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1037625"/>
            <a:ext cx="85206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697" y="1467720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396" y="1793552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2175" y="3161275"/>
            <a:ext cx="15996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полносвязный (линейный) слой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300"/>
            <a:ext cx="8530617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9525" y="1797900"/>
            <a:ext cx="3894751" cy="32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нейронных сетей</a:t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471500" y="110220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1943. Маккалох, Питс. Модель искусственного нейрона</a:t>
            </a:r>
            <a:endParaRPr sz="1200"/>
          </a:p>
        </p:txBody>
      </p:sp>
      <p:sp>
        <p:nvSpPr>
          <p:cNvPr id="84" name="Google Shape;84;p19"/>
          <p:cNvSpPr/>
          <p:nvPr/>
        </p:nvSpPr>
        <p:spPr>
          <a:xfrm>
            <a:off x="3400350" y="110220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1957</a:t>
            </a:r>
            <a:r>
              <a:rPr lang="ru" sz="1200"/>
              <a:t>. Персептрон Розенблатта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1960. Теорема Новикова</a:t>
            </a:r>
            <a:endParaRPr sz="1200"/>
          </a:p>
        </p:txBody>
      </p:sp>
      <p:sp>
        <p:nvSpPr>
          <p:cNvPr id="85" name="Google Shape;85;p19"/>
          <p:cNvSpPr/>
          <p:nvPr/>
        </p:nvSpPr>
        <p:spPr>
          <a:xfrm>
            <a:off x="5670700" y="110220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1986. Руммельхарт, Хинтон, Уильямс.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Алгоритм Back propagation</a:t>
            </a:r>
            <a:endParaRPr sz="1200"/>
          </a:p>
        </p:txBody>
      </p:sp>
      <p:sp>
        <p:nvSpPr>
          <p:cNvPr id="86" name="Google Shape;86;p19"/>
          <p:cNvSpPr/>
          <p:nvPr/>
        </p:nvSpPr>
        <p:spPr>
          <a:xfrm>
            <a:off x="471500" y="213795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1982, Хопфилд.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1997, Хохрейтер, Шмидхубер.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Рекуррентные нейронные сети</a:t>
            </a:r>
            <a:endParaRPr sz="1200"/>
          </a:p>
        </p:txBody>
      </p:sp>
      <p:sp>
        <p:nvSpPr>
          <p:cNvPr id="87" name="Google Shape;87;p19"/>
          <p:cNvSpPr/>
          <p:nvPr/>
        </p:nvSpPr>
        <p:spPr>
          <a:xfrm>
            <a:off x="3400350" y="21379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1998. Лекун. Свёрточные нейронные сети</a:t>
            </a:r>
            <a:endParaRPr sz="1200"/>
          </a:p>
        </p:txBody>
      </p:sp>
      <p:sp>
        <p:nvSpPr>
          <p:cNvPr id="88" name="Google Shape;88;p19"/>
          <p:cNvSpPr/>
          <p:nvPr/>
        </p:nvSpPr>
        <p:spPr>
          <a:xfrm>
            <a:off x="5670700" y="213795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~2012 Революция глубокого обучения</a:t>
            </a:r>
            <a:endParaRPr sz="1200"/>
          </a:p>
        </p:txBody>
      </p:sp>
      <p:sp>
        <p:nvSpPr>
          <p:cNvPr id="89" name="Google Shape;89;p19"/>
          <p:cNvSpPr/>
          <p:nvPr/>
        </p:nvSpPr>
        <p:spPr>
          <a:xfrm>
            <a:off x="3400350" y="35410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мозга информация передаётся по связям между </a:t>
            </a:r>
            <a:r>
              <a:rPr i="1" lang="ru"/>
              <a:t>нейронами</a:t>
            </a:r>
            <a:r>
              <a:rPr lang="ru"/>
              <a:t> химическим веществом — нейротрансмиттером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Нейротрансмиттер поступает в тело нейрона по специальным отросткам — </a:t>
            </a:r>
            <a:r>
              <a:rPr i="1" lang="ru"/>
              <a:t>дендритам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накоплении определённого количества нейротрансмиттера нейрон “пробивает” и вещество передаётся по </a:t>
            </a:r>
            <a:r>
              <a:rPr i="1" lang="ru"/>
              <a:t>аксону</a:t>
            </a:r>
            <a:r>
              <a:rPr lang="ru"/>
              <a:t> другим нейронам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нейронной сети информация передаётся в виде чисел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нейрон имеет несколько взвешенных рёбер-входов. Сигнал от каждого из входных нейронов домножается на вес ребра. Сигналы от входных нейронов складываются. При накоплении определённого значения происходит “пробой”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случае пробоя сигнал передаётся другим нейронам </a:t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3717341" y="4079184"/>
            <a:ext cx="733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76" y="3307838"/>
            <a:ext cx="3555866" cy="1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23864" l="23654" r="21550" t="24647"/>
          <a:stretch/>
        </p:blipFill>
        <p:spPr>
          <a:xfrm>
            <a:off x="1783636" y="902900"/>
            <a:ext cx="5576724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4824943" y="1791568"/>
            <a:ext cx="1390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311700" y="3627025"/>
            <a:ext cx="3229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Нейрон определяет функцию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21" y="3814325"/>
            <a:ext cx="2557425" cy="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48" y="1008400"/>
            <a:ext cx="2447850" cy="16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4" y="3066996"/>
            <a:ext cx="2394949" cy="16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9" y="3066997"/>
            <a:ext cx="2447851" cy="168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800" y="1008409"/>
            <a:ext cx="2447850" cy="16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75" y="2683975"/>
            <a:ext cx="1106800" cy="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548" y="2640150"/>
            <a:ext cx="141837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549" y="4751633"/>
            <a:ext cx="1418375" cy="2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8276" y="4674011"/>
            <a:ext cx="1295975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